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700" y="4040982"/>
            <a:ext cx="11658600" cy="2205038"/>
            <a:chOff x="0" y="0"/>
            <a:chExt cx="15544800" cy="29400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4800" cy="2940050"/>
            </a:xfrm>
            <a:custGeom>
              <a:avLst/>
              <a:gdLst/>
              <a:ahLst/>
              <a:cxnLst/>
              <a:rect l="l" t="t" r="r" b="b"/>
              <a:pathLst>
                <a:path w="15544800" h="2940050">
                  <a:moveTo>
                    <a:pt x="0" y="0"/>
                  </a:moveTo>
                  <a:lnTo>
                    <a:pt x="15544800" y="0"/>
                  </a:lnTo>
                  <a:lnTo>
                    <a:pt x="15544800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5544800" cy="3082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AI Developer Productivity Analysis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5988" y="304737"/>
            <a:ext cx="6394621" cy="3736245"/>
            <a:chOff x="0" y="0"/>
            <a:chExt cx="8526162" cy="4981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6145" cy="4981702"/>
            </a:xfrm>
            <a:custGeom>
              <a:avLst/>
              <a:gdLst/>
              <a:ahLst/>
              <a:cxnLst/>
              <a:rect l="l" t="t" r="r" b="b"/>
              <a:pathLst>
                <a:path w="8526145" h="4981702">
                  <a:moveTo>
                    <a:pt x="0" y="0"/>
                  </a:moveTo>
                  <a:lnTo>
                    <a:pt x="8526145" y="0"/>
                  </a:lnTo>
                  <a:lnTo>
                    <a:pt x="8526145" y="4981702"/>
                  </a:lnTo>
                  <a:lnTo>
                    <a:pt x="0" y="498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088" b="-7087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950" y="733783"/>
            <a:ext cx="2108247" cy="99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CountPlot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23510" y="1601450"/>
            <a:ext cx="6622257" cy="6186488"/>
            <a:chOff x="0" y="0"/>
            <a:chExt cx="8829676" cy="8248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29675" cy="8248650"/>
            </a:xfrm>
            <a:custGeom>
              <a:avLst/>
              <a:gdLst/>
              <a:ahLst/>
              <a:cxnLst/>
              <a:rect l="l" t="t" r="r" b="b"/>
              <a:pathLst>
                <a:path w="8829675" h="8248650">
                  <a:moveTo>
                    <a:pt x="0" y="0"/>
                  </a:moveTo>
                  <a:lnTo>
                    <a:pt x="8829675" y="0"/>
                  </a:lnTo>
                  <a:lnTo>
                    <a:pt x="8829675" y="8248650"/>
                  </a:lnTo>
                  <a:lnTo>
                    <a:pt x="0" y="8248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596" r="-1159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9050" y="-484748"/>
            <a:ext cx="53748490" cy="969496"/>
            <a:chOff x="0" y="0"/>
            <a:chExt cx="71664654" cy="12926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664655" cy="1292662"/>
            </a:xfrm>
            <a:custGeom>
              <a:avLst/>
              <a:gdLst/>
              <a:ahLst/>
              <a:cxnLst/>
              <a:rect l="l" t="t" r="r" b="b"/>
              <a:pathLst>
                <a:path w="71664655" h="1292662">
                  <a:moveTo>
                    <a:pt x="0" y="0"/>
                  </a:moveTo>
                  <a:lnTo>
                    <a:pt x="71664655" y="0"/>
                  </a:lnTo>
                  <a:lnTo>
                    <a:pt x="71664655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1664654" cy="13498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-axis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Task success status (0 = Failed, 1 = Successful)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72375" y="2101785"/>
            <a:ext cx="10056984" cy="3046988"/>
            <a:chOff x="0" y="0"/>
            <a:chExt cx="13409312" cy="4062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9312" cy="4062650"/>
            </a:xfrm>
            <a:custGeom>
              <a:avLst/>
              <a:gdLst/>
              <a:ahLst/>
              <a:cxnLst/>
              <a:rect l="l" t="t" r="r" b="b"/>
              <a:pathLst>
                <a:path w="13409312" h="4062650">
                  <a:moveTo>
                    <a:pt x="0" y="0"/>
                  </a:moveTo>
                  <a:lnTo>
                    <a:pt x="13409312" y="0"/>
                  </a:lnTo>
                  <a:lnTo>
                    <a:pt x="13409312" y="4062650"/>
                  </a:lnTo>
                  <a:lnTo>
                    <a:pt x="0" y="4062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409312" cy="411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X-axis: Task success status (0 = Failed, 1 = Successful)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Y-axis: Number of tasks in each category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Majority of tasks were successful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Fewer failures suggest effective practices or use of productivity tools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782" y="1249442"/>
            <a:ext cx="6165057" cy="4629150"/>
            <a:chOff x="0" y="0"/>
            <a:chExt cx="8220076" cy="6172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0075" cy="6172200"/>
            </a:xfrm>
            <a:custGeom>
              <a:avLst/>
              <a:gdLst/>
              <a:ahLst/>
              <a:cxnLst/>
              <a:rect l="l" t="t" r="r" b="b"/>
              <a:pathLst>
                <a:path w="8220075" h="6172200">
                  <a:moveTo>
                    <a:pt x="0" y="0"/>
                  </a:moveTo>
                  <a:lnTo>
                    <a:pt x="8220075" y="0"/>
                  </a:lnTo>
                  <a:lnTo>
                    <a:pt x="8220075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9" b="-37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60013" y="5728932"/>
            <a:ext cx="5202345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Frequency of Developer Distractions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78240" y="2088833"/>
            <a:ext cx="8575357" cy="384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Highlights the most common distractions developers face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tallest bars represent the biggest productivity blockers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chart shows that distractions like noise, fatigue, and multitasking are frequently reported. These are key barriers to productivity and may impact task success if not managed well.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796" y="628262"/>
            <a:ext cx="8008978" cy="5572902"/>
            <a:chOff x="0" y="0"/>
            <a:chExt cx="10678638" cy="74305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8668" cy="7430516"/>
            </a:xfrm>
            <a:custGeom>
              <a:avLst/>
              <a:gdLst/>
              <a:ahLst/>
              <a:cxnLst/>
              <a:rect l="l" t="t" r="r" b="b"/>
              <a:pathLst>
                <a:path w="10678668" h="7430516">
                  <a:moveTo>
                    <a:pt x="0" y="0"/>
                  </a:moveTo>
                  <a:lnTo>
                    <a:pt x="10678668" y="0"/>
                  </a:lnTo>
                  <a:lnTo>
                    <a:pt x="10678668" y="7430516"/>
                  </a:lnTo>
                  <a:lnTo>
                    <a:pt x="0" y="743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668" r="-2466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349740" y="1048791"/>
            <a:ext cx="7260907" cy="425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 flipped it → X-axis increases from right → left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coding hours are now on the left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Low coding hours are on the right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Left side = people who code a lot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Right side = people who code less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Task_success= 1, Task_success=0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Overworking without enough sleep leads to more task failures. A balanced schedule — with enough sleep — Task_success.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21143" y="1075446"/>
            <a:ext cx="8875392" cy="467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Developers who sleep less tend to consume more coffee</a:t>
            </a:r>
          </a:p>
          <a:p>
            <a:pPr marL="488632" lvl="1" indent="-244316"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Less sleep often leads to higher caffeine intake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coffee + low sleep = more task failures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 is more common with balanced sleep and moderate caffeine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Excessive caffeine might reflect fatigue and reduced effectiveness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4725" y="149574"/>
            <a:ext cx="7673512" cy="6358826"/>
            <a:chOff x="0" y="0"/>
            <a:chExt cx="10231350" cy="8478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1374" cy="8478393"/>
            </a:xfrm>
            <a:custGeom>
              <a:avLst/>
              <a:gdLst/>
              <a:ahLst/>
              <a:cxnLst/>
              <a:rect l="l" t="t" r="r" b="b"/>
              <a:pathLst>
                <a:path w="10231374" h="8478393">
                  <a:moveTo>
                    <a:pt x="0" y="0"/>
                  </a:moveTo>
                  <a:lnTo>
                    <a:pt x="10231374" y="0"/>
                  </a:lnTo>
                  <a:lnTo>
                    <a:pt x="10231374" y="8478393"/>
                  </a:lnTo>
                  <a:lnTo>
                    <a:pt x="0" y="8478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13" r="-2513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4450" y="573322"/>
            <a:ext cx="6529388" cy="5570304"/>
            <a:chOff x="0" y="0"/>
            <a:chExt cx="8705850" cy="742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05850" cy="7427087"/>
            </a:xfrm>
            <a:custGeom>
              <a:avLst/>
              <a:gdLst/>
              <a:ahLst/>
              <a:cxnLst/>
              <a:rect l="l" t="t" r="r" b="b"/>
              <a:pathLst>
                <a:path w="8705850" h="7427087">
                  <a:moveTo>
                    <a:pt x="0" y="0"/>
                  </a:moveTo>
                  <a:lnTo>
                    <a:pt x="8705850" y="0"/>
                  </a:lnTo>
                  <a:lnTo>
                    <a:pt x="8705850" y="7427087"/>
                  </a:lnTo>
                  <a:lnTo>
                    <a:pt x="0" y="742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10" r="-241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64078" y="1703070"/>
            <a:ext cx="7460932" cy="758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usage increases with longer coding hours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Successful tasks often involve moderate to high AI assistance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Shows that smart use of AI tools boosts productivity and outcomes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plot shows a strong positive relationship between coding time and AI usage. 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More importantly, successful tasks are most common 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when developers use AI tools effectively. This suggests that AI doesn't just reduce effort.it actually improves task outcomes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215" y="1671201"/>
            <a:ext cx="7830644" cy="6258798"/>
            <a:chOff x="0" y="0"/>
            <a:chExt cx="10440858" cy="8345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797" cy="8345043"/>
            </a:xfrm>
            <a:custGeom>
              <a:avLst/>
              <a:gdLst/>
              <a:ahLst/>
              <a:cxnLst/>
              <a:rect l="l" t="t" r="r" b="b"/>
              <a:pathLst>
                <a:path w="10440797" h="8345043">
                  <a:moveTo>
                    <a:pt x="0" y="0"/>
                  </a:moveTo>
                  <a:lnTo>
                    <a:pt x="10440797" y="0"/>
                  </a:lnTo>
                  <a:lnTo>
                    <a:pt x="10440797" y="8345043"/>
                  </a:lnTo>
                  <a:lnTo>
                    <a:pt x="0" y="834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458325" y="2030610"/>
            <a:ext cx="7140403" cy="5539978"/>
            <a:chOff x="0" y="0"/>
            <a:chExt cx="9520538" cy="7386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20538" cy="7386638"/>
            </a:xfrm>
            <a:custGeom>
              <a:avLst/>
              <a:gdLst/>
              <a:ahLst/>
              <a:cxnLst/>
              <a:rect l="l" t="t" r="r" b="b"/>
              <a:pathLst>
                <a:path w="9520538" h="7386638">
                  <a:moveTo>
                    <a:pt x="0" y="0"/>
                  </a:moveTo>
                  <a:lnTo>
                    <a:pt x="9520538" y="0"/>
                  </a:lnTo>
                  <a:lnTo>
                    <a:pt x="9520538" y="7386638"/>
                  </a:lnTo>
                  <a:lnTo>
                    <a:pt x="0" y="7386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520538" cy="74437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Socialmedia notification &amp; multitasking lead to longer coding hours, but more failed tasks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Low-distraction environments show higher success with less coding time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Highlights the importance of focus and a healthy work environment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Not all time spent coding is productive-- distractions hurt output quality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1842627"/>
            <a:ext cx="9531093" cy="6601746"/>
            <a:chOff x="0" y="0"/>
            <a:chExt cx="12708124" cy="88023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08128" cy="8802370"/>
            </a:xfrm>
            <a:custGeom>
              <a:avLst/>
              <a:gdLst/>
              <a:ahLst/>
              <a:cxnLst/>
              <a:rect l="l" t="t" r="r" b="b"/>
              <a:pathLst>
                <a:path w="12708128" h="8802370">
                  <a:moveTo>
                    <a:pt x="0" y="0"/>
                  </a:moveTo>
                  <a:lnTo>
                    <a:pt x="12708128" y="0"/>
                  </a:lnTo>
                  <a:lnTo>
                    <a:pt x="12708128" y="8802370"/>
                  </a:lnTo>
                  <a:lnTo>
                    <a:pt x="0" y="880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734800" y="1276724"/>
            <a:ext cx="4668392" cy="716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Shows</a:t>
            </a: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7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developer habits are interconnected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coding hours relate to high caffeine and low sleep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Higher AI usage correlates with more successful tasks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Distractions and fatigue negatively impact task success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coding time is strongly tied to coffee intake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Rest and focus reduce caffeine needs and improve outcomes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11957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194560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5840" y="2379347"/>
            <a:ext cx="16276320" cy="67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Balanced sleep is strongly linked with task success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usage has a positive impact on productivity and successful task completion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Distractions (like notification or multitasking) increase coding hours but reduce success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coffee intake and long coding hours often lead to more failures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correlation heatmap confirms that healthy work habits and tech usage together improve outcomes</a:t>
            </a:r>
          </a:p>
          <a:p>
            <a:pPr marL="542925" lvl="1" indent="-27146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"It’s not just how long developers work, but </a:t>
            </a: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smartly and healthily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they work. Tools like AI, sufficient rest, and reduced distractions play a bigger role in productivity than raw effort alone."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11957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194560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Dataset Overview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106" y="411957"/>
            <a:ext cx="15347092" cy="1714500"/>
            <a:chOff x="0" y="0"/>
            <a:chExt cx="2046279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62790" cy="2286000"/>
            </a:xfrm>
            <a:custGeom>
              <a:avLst/>
              <a:gdLst/>
              <a:ahLst/>
              <a:cxnLst/>
              <a:rect l="l" t="t" r="r" b="b"/>
              <a:pathLst>
                <a:path w="20462790" h="2286000">
                  <a:moveTo>
                    <a:pt x="0" y="0"/>
                  </a:moveTo>
                  <a:lnTo>
                    <a:pt x="20462790" y="0"/>
                  </a:lnTo>
                  <a:lnTo>
                    <a:pt x="2046279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046279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DataFrame Exploration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2871" y="4295084"/>
            <a:ext cx="8674443" cy="3046988"/>
            <a:chOff x="0" y="0"/>
            <a:chExt cx="11565924" cy="4062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65924" cy="4062650"/>
            </a:xfrm>
            <a:custGeom>
              <a:avLst/>
              <a:gdLst/>
              <a:ahLst/>
              <a:cxnLst/>
              <a:rect l="l" t="t" r="r" b="b"/>
              <a:pathLst>
                <a:path w="11565924" h="4062650">
                  <a:moveTo>
                    <a:pt x="0" y="0"/>
                  </a:moveTo>
                  <a:lnTo>
                    <a:pt x="11565924" y="0"/>
                  </a:lnTo>
                  <a:lnTo>
                    <a:pt x="11565924" y="4062650"/>
                  </a:lnTo>
                  <a:lnTo>
                    <a:pt x="0" y="4062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565924" cy="4119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Rows &amp; Columns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Checked using .shape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Data Types &amp; Info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Used .dtypes and .info()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Observation:500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Features: 9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6162" y="2526262"/>
            <a:ext cx="9038967" cy="5689479"/>
            <a:chOff x="0" y="0"/>
            <a:chExt cx="12051956" cy="7585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1919" cy="7585964"/>
            </a:xfrm>
            <a:custGeom>
              <a:avLst/>
              <a:gdLst/>
              <a:ahLst/>
              <a:cxnLst/>
              <a:rect l="l" t="t" r="r" b="b"/>
              <a:pathLst>
                <a:path w="12051919" h="7585964">
                  <a:moveTo>
                    <a:pt x="0" y="0"/>
                  </a:moveTo>
                  <a:lnTo>
                    <a:pt x="12051919" y="0"/>
                  </a:lnTo>
                  <a:lnTo>
                    <a:pt x="12051919" y="7585964"/>
                  </a:lnTo>
                  <a:lnTo>
                    <a:pt x="0" y="7585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457" r="-1645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840" y="2379347"/>
            <a:ext cx="16276320" cy="67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Basic Statistics :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.describe(include="all")</a:t>
            </a:r>
          </a:p>
          <a:p>
            <a:pPr marL="651510" lvl="1" indent="-325755" algn="l">
              <a:lnSpc>
                <a:spcPts val="432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Missing Values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.isnull().sum()—to check no null value</a:t>
            </a:r>
          </a:p>
          <a:p>
            <a:pPr marL="651510" lvl="1" indent="-325755" algn="l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37857" y="3793776"/>
            <a:ext cx="8771116" cy="4701243"/>
            <a:chOff x="0" y="0"/>
            <a:chExt cx="11694822" cy="62683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94795" cy="6268339"/>
            </a:xfrm>
            <a:custGeom>
              <a:avLst/>
              <a:gdLst/>
              <a:ahLst/>
              <a:cxnLst/>
              <a:rect l="l" t="t" r="r" b="b"/>
              <a:pathLst>
                <a:path w="11694795" h="6268339">
                  <a:moveTo>
                    <a:pt x="0" y="0"/>
                  </a:moveTo>
                  <a:lnTo>
                    <a:pt x="11694795" y="0"/>
                  </a:lnTo>
                  <a:lnTo>
                    <a:pt x="11694795" y="6268339"/>
                  </a:lnTo>
                  <a:lnTo>
                    <a:pt x="0" y="6268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289" r="-2428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683268" y="3793776"/>
            <a:ext cx="6690332" cy="4701242"/>
            <a:chOff x="0" y="0"/>
            <a:chExt cx="8920442" cy="62683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20480" cy="6268339"/>
            </a:xfrm>
            <a:custGeom>
              <a:avLst/>
              <a:gdLst/>
              <a:ahLst/>
              <a:cxnLst/>
              <a:rect l="l" t="t" r="r" b="b"/>
              <a:pathLst>
                <a:path w="8920480" h="6268339">
                  <a:moveTo>
                    <a:pt x="0" y="0"/>
                  </a:moveTo>
                  <a:lnTo>
                    <a:pt x="8920480" y="0"/>
                  </a:lnTo>
                  <a:lnTo>
                    <a:pt x="8920480" y="6268339"/>
                  </a:lnTo>
                  <a:lnTo>
                    <a:pt x="0" y="6268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967" b="-3696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11957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194560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Key Insights &amp; Grouped Analysis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6373" y="2706966"/>
            <a:ext cx="4560192" cy="553998"/>
            <a:chOff x="0" y="0"/>
            <a:chExt cx="6080256" cy="738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0256" cy="738664"/>
            </a:xfrm>
            <a:custGeom>
              <a:avLst/>
              <a:gdLst/>
              <a:ahLst/>
              <a:cxnLst/>
              <a:rect l="l" t="t" r="r" b="b"/>
              <a:pathLst>
                <a:path w="6080256" h="738664">
                  <a:moveTo>
                    <a:pt x="0" y="0"/>
                  </a:moveTo>
                  <a:lnTo>
                    <a:pt x="6080256" y="0"/>
                  </a:lnTo>
                  <a:lnTo>
                    <a:pt x="608025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080256" cy="7958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usage vs Task Success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0544" y="5733912"/>
            <a:ext cx="8527389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Successful developers tend to use AI more on average.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6342" y="2520873"/>
            <a:ext cx="1996178" cy="57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Sleep Hours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6342" y="5733912"/>
            <a:ext cx="4818607" cy="93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Task success is correlated with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better sleep patterns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" y="2321510"/>
            <a:ext cx="6801800" cy="2986505"/>
            <a:chOff x="0" y="0"/>
            <a:chExt cx="9069066" cy="39820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69070" cy="3981958"/>
            </a:xfrm>
            <a:custGeom>
              <a:avLst/>
              <a:gdLst/>
              <a:ahLst/>
              <a:cxnLst/>
              <a:rect l="l" t="t" r="r" b="b"/>
              <a:pathLst>
                <a:path w="9069070" h="3981958">
                  <a:moveTo>
                    <a:pt x="0" y="0"/>
                  </a:moveTo>
                  <a:lnTo>
                    <a:pt x="9069070" y="0"/>
                  </a:lnTo>
                  <a:lnTo>
                    <a:pt x="9069070" y="3981958"/>
                  </a:lnTo>
                  <a:lnTo>
                    <a:pt x="0" y="3981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215282" y="3557364"/>
            <a:ext cx="5801535" cy="1586134"/>
            <a:chOff x="0" y="0"/>
            <a:chExt cx="7735380" cy="2114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35443" cy="2114804"/>
            </a:xfrm>
            <a:custGeom>
              <a:avLst/>
              <a:gdLst/>
              <a:ahLst/>
              <a:cxnLst/>
              <a:rect l="l" t="t" r="r" b="b"/>
              <a:pathLst>
                <a:path w="7735443" h="2114804">
                  <a:moveTo>
                    <a:pt x="0" y="0"/>
                  </a:moveTo>
                  <a:lnTo>
                    <a:pt x="7735443" y="0"/>
                  </a:lnTo>
                  <a:lnTo>
                    <a:pt x="7735443" y="2114804"/>
                  </a:lnTo>
                  <a:lnTo>
                    <a:pt x="0" y="2114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928" y="342391"/>
            <a:ext cx="2224606" cy="57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Coding Hours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6657" y="1003118"/>
            <a:ext cx="5801535" cy="1586134"/>
            <a:chOff x="0" y="0"/>
            <a:chExt cx="7735380" cy="2114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5443" cy="2114804"/>
            </a:xfrm>
            <a:custGeom>
              <a:avLst/>
              <a:gdLst/>
              <a:ahLst/>
              <a:cxnLst/>
              <a:rect l="l" t="t" r="r" b="b"/>
              <a:pathLst>
                <a:path w="7735443" h="2114804">
                  <a:moveTo>
                    <a:pt x="0" y="0"/>
                  </a:moveTo>
                  <a:lnTo>
                    <a:pt x="7735443" y="0"/>
                  </a:lnTo>
                  <a:lnTo>
                    <a:pt x="7735443" y="2114804"/>
                  </a:lnTo>
                  <a:lnTo>
                    <a:pt x="0" y="2114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03896" y="2761371"/>
            <a:ext cx="5662855" cy="93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More hours spent coding generally </a:t>
            </a:r>
          </a:p>
          <a:p>
            <a:pPr marL="488632" lvl="1" indent="-244316"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align with higher task success.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7065" y="343878"/>
            <a:ext cx="2183922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Bugs Reported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22365" y="-361790"/>
            <a:ext cx="5958718" cy="2936754"/>
            <a:chOff x="0" y="0"/>
            <a:chExt cx="7944958" cy="3915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4993" cy="3915664"/>
            </a:xfrm>
            <a:custGeom>
              <a:avLst/>
              <a:gdLst/>
              <a:ahLst/>
              <a:cxnLst/>
              <a:rect l="l" t="t" r="r" b="b"/>
              <a:pathLst>
                <a:path w="7944993" h="3915664">
                  <a:moveTo>
                    <a:pt x="0" y="0"/>
                  </a:moveTo>
                  <a:lnTo>
                    <a:pt x="7944993" y="0"/>
                  </a:lnTo>
                  <a:lnTo>
                    <a:pt x="7944993" y="3915664"/>
                  </a:lnTo>
                  <a:lnTo>
                    <a:pt x="0" y="3915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739" b="-473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913805" y="2761371"/>
            <a:ext cx="5117782" cy="176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 observed that failed tasks had a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higher average number of bugs reported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compared to successful 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928" y="4252257"/>
            <a:ext cx="1985696" cy="57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Distractions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71116" y="4873377"/>
            <a:ext cx="6030166" cy="1900503"/>
            <a:chOff x="0" y="0"/>
            <a:chExt cx="8040222" cy="25340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40243" cy="2534031"/>
            </a:xfrm>
            <a:custGeom>
              <a:avLst/>
              <a:gdLst/>
              <a:ahLst/>
              <a:cxnLst/>
              <a:rect l="l" t="t" r="r" b="b"/>
              <a:pathLst>
                <a:path w="8040243" h="2534031">
                  <a:moveTo>
                    <a:pt x="0" y="0"/>
                  </a:moveTo>
                  <a:lnTo>
                    <a:pt x="8040243" y="0"/>
                  </a:lnTo>
                  <a:lnTo>
                    <a:pt x="8040243" y="2534031"/>
                  </a:lnTo>
                  <a:lnTo>
                    <a:pt x="0" y="2534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63015" y="7232332"/>
            <a:ext cx="5546827" cy="135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 data shows that </a:t>
            </a: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unsuccessful tasks are associated with a higher average number of distractions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515" y="279083"/>
            <a:ext cx="2235186" cy="57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Tool Usage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5888" y="878547"/>
            <a:ext cx="7077717" cy="3215136"/>
            <a:chOff x="0" y="0"/>
            <a:chExt cx="9436956" cy="42868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36989" cy="4286885"/>
            </a:xfrm>
            <a:custGeom>
              <a:avLst/>
              <a:gdLst/>
              <a:ahLst/>
              <a:cxnLst/>
              <a:rect l="l" t="t" r="r" b="b"/>
              <a:pathLst>
                <a:path w="9436989" h="4286885">
                  <a:moveTo>
                    <a:pt x="0" y="0"/>
                  </a:moveTo>
                  <a:lnTo>
                    <a:pt x="9436989" y="0"/>
                  </a:lnTo>
                  <a:lnTo>
                    <a:pt x="9436989" y="4286885"/>
                  </a:lnTo>
                  <a:lnTo>
                    <a:pt x="0" y="428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360" r="-203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109581" y="4120962"/>
            <a:ext cx="3110233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5 AI_Tools_Users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90481" y="-1000458"/>
            <a:ext cx="6886575" cy="5094141"/>
            <a:chOff x="0" y="0"/>
            <a:chExt cx="9182100" cy="6792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82100" cy="6792214"/>
            </a:xfrm>
            <a:custGeom>
              <a:avLst/>
              <a:gdLst/>
              <a:ahLst/>
              <a:cxnLst/>
              <a:rect l="l" t="t" r="r" b="b"/>
              <a:pathLst>
                <a:path w="9182100" h="6792214">
                  <a:moveTo>
                    <a:pt x="0" y="0"/>
                  </a:moveTo>
                  <a:lnTo>
                    <a:pt x="9182100" y="0"/>
                  </a:lnTo>
                  <a:lnTo>
                    <a:pt x="9182100" y="6792214"/>
                  </a:lnTo>
                  <a:lnTo>
                    <a:pt x="0" y="6792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851" r="-2685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928477" y="4082253"/>
            <a:ext cx="3110234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5 AI_Tools_Users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94523" y="5312182"/>
            <a:ext cx="11258750" cy="218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Top AI users can be further analyzed for patterns (like higher success )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Developers who used AI tools more frequently had a higher average number of commits, indicating a positive correlation between AI integration and productivity.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8452" y="724766"/>
            <a:ext cx="5308221" cy="3525389"/>
            <a:chOff x="0" y="0"/>
            <a:chExt cx="7077628" cy="4700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7583" cy="4700524"/>
            </a:xfrm>
            <a:custGeom>
              <a:avLst/>
              <a:gdLst/>
              <a:ahLst/>
              <a:cxnLst/>
              <a:rect l="l" t="t" r="r" b="b"/>
              <a:pathLst>
                <a:path w="7077583" h="4700524">
                  <a:moveTo>
                    <a:pt x="0" y="0"/>
                  </a:moveTo>
                  <a:lnTo>
                    <a:pt x="7077583" y="0"/>
                  </a:lnTo>
                  <a:lnTo>
                    <a:pt x="7077583" y="4700524"/>
                  </a:lnTo>
                  <a:lnTo>
                    <a:pt x="0" y="4700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693" b="-569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47967" y="72689"/>
            <a:ext cx="5592068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Histogram of AI usage and Sleep hours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06553" y="421802"/>
            <a:ext cx="7589520" cy="342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endParaRPr/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Most developers use AI tools for 0 to 2 hours per day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Low AI usage is less common — indicating strong adoption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178968" y="4692729"/>
            <a:ext cx="5372850" cy="4272560"/>
            <a:chOff x="0" y="0"/>
            <a:chExt cx="7163800" cy="5696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63816" cy="5696712"/>
            </a:xfrm>
            <a:custGeom>
              <a:avLst/>
              <a:gdLst/>
              <a:ahLst/>
              <a:cxnLst/>
              <a:rect l="l" t="t" r="r" b="b"/>
              <a:pathLst>
                <a:path w="7163816" h="5696712">
                  <a:moveTo>
                    <a:pt x="0" y="0"/>
                  </a:moveTo>
                  <a:lnTo>
                    <a:pt x="7163816" y="0"/>
                  </a:lnTo>
                  <a:lnTo>
                    <a:pt x="7163816" y="5696712"/>
                  </a:lnTo>
                  <a:lnTo>
                    <a:pt x="0" y="56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206115" y="6408873"/>
            <a:ext cx="8102080" cy="218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Majority of developers sleep between 6 to 8 hours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Very few sleep less than 5 hours or more than 9 hours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Adequate sleep is likely linked to better performance </a:t>
            </a:r>
          </a:p>
          <a:p>
            <a:pPr marL="488632" lvl="1" indent="-244316"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outcomes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338" y="100012"/>
            <a:ext cx="6486525" cy="5614988"/>
            <a:chOff x="0" y="0"/>
            <a:chExt cx="8648700" cy="7486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8700" cy="7486650"/>
            </a:xfrm>
            <a:custGeom>
              <a:avLst/>
              <a:gdLst/>
              <a:ahLst/>
              <a:cxnLst/>
              <a:rect l="l" t="t" r="r" b="b"/>
              <a:pathLst>
                <a:path w="8648700" h="7486650">
                  <a:moveTo>
                    <a:pt x="0" y="0"/>
                  </a:moveTo>
                  <a:lnTo>
                    <a:pt x="8648700" y="0"/>
                  </a:lnTo>
                  <a:lnTo>
                    <a:pt x="8648700" y="7486650"/>
                  </a:lnTo>
                  <a:lnTo>
                    <a:pt x="0" y="7486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235440" y="1488758"/>
            <a:ext cx="7246620" cy="218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Developers with low sleep and high coding hours (top-left) showed more task failures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Successful tasks cluster around balanced sleep and coding hours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769</Words>
  <Application>Microsoft Office PowerPoint</Application>
  <PresentationFormat>Custom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Bold</vt:lpstr>
      <vt:lpstr>Calibri (MS) Bold</vt:lpstr>
      <vt:lpstr>Calibri</vt:lpstr>
      <vt:lpstr>Calibri (MS)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• Purpose: Understand how factors like AI usage, sleep, and coding hours affect task success among developers.</dc:title>
  <cp:lastModifiedBy>Praveen kalyan</cp:lastModifiedBy>
  <cp:revision>2</cp:revision>
  <dcterms:created xsi:type="dcterms:W3CDTF">2006-08-16T00:00:00Z</dcterms:created>
  <dcterms:modified xsi:type="dcterms:W3CDTF">2025-07-17T02:07:19Z</dcterms:modified>
  <dc:identifier>DAGtYf48QNU</dc:identifier>
</cp:coreProperties>
</file>